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</p:sldMasterIdLst>
  <p:notesMasterIdLst>
    <p:notesMasterId r:id="rId15"/>
  </p:notesMasterIdLst>
  <p:sldIdLst>
    <p:sldId id="258" r:id="rId5"/>
    <p:sldId id="257" r:id="rId6"/>
    <p:sldId id="259" r:id="rId7"/>
    <p:sldId id="265" r:id="rId8"/>
    <p:sldId id="269" r:id="rId9"/>
    <p:sldId id="271" r:id="rId10"/>
    <p:sldId id="263" r:id="rId11"/>
    <p:sldId id="268" r:id="rId12"/>
    <p:sldId id="260" r:id="rId13"/>
    <p:sldId id="270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A60"/>
    <a:srgbClr val="D0CECE"/>
    <a:srgbClr val="FF5A5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71138" autoAdjust="0"/>
  </p:normalViewPr>
  <p:slideViewPr>
    <p:cSldViewPr snapToGrid="0">
      <p:cViewPr varScale="1">
        <p:scale>
          <a:sx n="58" d="100"/>
          <a:sy n="58" d="100"/>
        </p:scale>
        <p:origin x="157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BFC1A5-8CFF-4757-BF01-D0D84C389337}" type="datetimeFigureOut">
              <a:rPr lang="de-CH" smtClean="0"/>
              <a:t>06.06.2018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36ED4-727B-42DD-A2CA-D2B97A71DF8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0530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8544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683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31115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15498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1368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61491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6511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9272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0DDF99-3E87-416C-98D8-E253041AD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DA8A9E4-D414-4C15-8B33-1EBE8448C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C7078E-09B8-4B58-8C90-8DC51ED79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679D-9A8C-41CE-93DB-E7C63CC6B39C}" type="datetime1">
              <a:rPr lang="en-US" smtClean="0"/>
              <a:t>06-Jun-18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8CCFBF-FADB-461B-92AD-AEF382F2A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62E21D-8BCC-4A51-B2A3-32BFE6E0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5178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538061-6F31-4C41-B1F0-D2EEF0D0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9FADD8F-58D1-4453-B707-464949F93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77A33A-8BDE-446A-98BD-DC5237D5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8923-4CAF-4895-8642-98D4D2E91734}" type="datetime1">
              <a:rPr lang="en-US" smtClean="0"/>
              <a:t>06-Jun-18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E3BF6A-518A-40FD-87E0-59F8507CA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B00368-DE61-449B-9F27-022B2443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54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69136E2-F84D-44DE-814A-819511AE3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C02058F-D33F-4A5C-B615-43729BE3B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B31BBC-5B51-4380-811C-7B6A0D01A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33157-3BD2-4182-816F-945976582D65}" type="datetime1">
              <a:rPr lang="en-US" smtClean="0"/>
              <a:t>06-Jun-18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9F982D9-B8A5-46DE-A243-52C6278D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44D9F8-581C-4D2D-9816-83D30E9B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7318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8CF488-785F-4AB4-AC26-D00C48067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4315A0-1DAC-4D09-B19A-C9435A441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63C894-0569-4A3F-B240-3CCD12CE1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06-Jun-18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EF3C84-C64B-4625-BFFB-4E228FF9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0" y="6356350"/>
            <a:ext cx="5029200" cy="365125"/>
          </a:xfrm>
        </p:spPr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E33033-4018-4E68-991D-58233CAE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9670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B636D8-5327-4A9E-9C1F-366AFD5A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1E3CBE-C988-4A2C-8B33-551D808DE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C7368E-70FE-4C7E-B540-DC960533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FA356-D04D-4117-B0D0-B836355B5026}" type="datetime1">
              <a:rPr lang="en-US" smtClean="0"/>
              <a:t>06-Jun-18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CA386D-AB65-4BB0-AC42-526553BEE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F8F0E7-25C6-4EE8-A94A-0449A506C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9388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84F67-E20A-4809-9E02-6E8FB2886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A6DB4F-6C6C-4595-9EFB-F4D149CC4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BE2573-63A9-407C-8DD4-72EC9E7D8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E144569-08D6-4E98-9B21-DEC74503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44E47-B45C-40D8-81A6-68F07FE79C7E}" type="datetime1">
              <a:rPr lang="en-US" smtClean="0"/>
              <a:t>06-Jun-18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9B5EFD-E989-46E5-A49D-4DDA2501C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C062CE-7BD6-482E-912F-546AF3461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231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415E98-FF99-4629-B7C8-121A573C3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5A5BF34-84CA-4513-B07C-1534ED4D8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DA308B-12CC-4521-88BE-1CD51D506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F763BCB-D1A7-40F5-8E39-08BFBD2B7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839D05F-7DBC-49CB-9F48-383B2AA28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8CE3E28-D910-4ED7-B705-7E20358FB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52F1-4741-480B-A9AF-C225A8517709}" type="datetime1">
              <a:rPr lang="en-US" smtClean="0"/>
              <a:t>06-Jun-18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C9731D5-05DA-457A-8E62-5440DDE4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B6E228B-6FA1-4C7E-8928-E59E790E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251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55418F-43D8-42E8-A33D-EF15B343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8908958-69AC-4E7D-B209-20791D32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C049-9088-4F5B-A804-F38F613C9406}" type="datetime1">
              <a:rPr lang="en-US" smtClean="0"/>
              <a:t>06-Jun-18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3A0EB1A-84F8-4CE3-A6B7-2F2A3AC52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45D022C-C6A4-41AF-AE5A-DB853BFEC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446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4CE62C5-622F-470D-8C14-0092E6C5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CD7ED-16CD-4083-8579-8159ADFC6AE6}" type="datetime1">
              <a:rPr lang="en-US" smtClean="0"/>
              <a:t>06-Jun-18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9E76AC-46ED-424B-905C-5CD6A19D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AED8EC-126E-4253-8332-028300FE5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3945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11B26-E820-4354-833A-69AA9009F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1E36F5-F9B4-49BD-A238-B6EDC14B0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E64B44-431D-494C-967D-64C6D6CF9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A6F459-0ECE-400E-A16E-8B728962F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3FCEA-973F-46E7-9F29-5C4E262C8DB9}" type="datetime1">
              <a:rPr lang="en-US" smtClean="0"/>
              <a:t>06-Jun-18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DCCCF1-10CC-4FE2-A06E-8FA666BE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B8DE85-3E4A-4F54-A61E-E8D3FAB8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12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5196E-E386-4AA7-BD3F-5A1C23454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3D409A9-76EE-45A2-9E9F-0CEDC8AEC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CE83AA-F8E9-4F8A-9242-528FE479A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8C763B-0293-4A2A-8419-46777B7B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8614A-239F-4DB5-BC15-AF0DC47E91B0}" type="datetime1">
              <a:rPr lang="en-US" smtClean="0"/>
              <a:t>06-Jun-18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FA8111E-2D35-44B6-82BF-9B22E3E1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8DA16A-D932-4272-A653-2BC56160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552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F0FA79F-60E6-45C9-B774-793992A1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277DBC-C474-463F-866E-5401262E9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D4EFCC-0D28-4132-9F1C-C0944EB5C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42BFE-DF48-44AE-82C1-36FC829176A3}" type="datetime1">
              <a:rPr lang="en-US" smtClean="0"/>
              <a:t>06-Jun-18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F3C0F1-C281-4D3F-8D91-569DE444B7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0D7C70-A2CA-4953-91FF-260DB0EF00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593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microsoft.com/office/2007/relationships/hdphoto" Target="../media/hdphoto2.wdp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d4OtjgHhR-bNpov0TNpOeCzjLxJA_8aA0OUY9xv4d1wJtGcA/viewfor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652C17D9-226E-49BB-81B1-F81641B32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9262" y="151988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n-US" sz="8000" dirty="0">
                <a:solidFill>
                  <a:srgbClr val="FFFFFF"/>
                </a:solidFill>
              </a:rPr>
              <a:t>Health Insurance Application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C1E8332-73BC-408D-BB86-E89C4E724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502B23EC-4975-4FFE-924F-0CD4C5E15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01" y="3447535"/>
            <a:ext cx="5090984" cy="2990334"/>
          </a:xfrm>
        </p:spPr>
        <p:txBody>
          <a:bodyPr anchor="ctr">
            <a:normAutofit fontScale="70000" lnSpcReduction="20000"/>
          </a:bodyPr>
          <a:lstStyle/>
          <a:p>
            <a:pPr algn="l"/>
            <a:r>
              <a:rPr lang="en-US" sz="3800" b="1" dirty="0"/>
              <a:t>Digitalization </a:t>
            </a:r>
          </a:p>
          <a:p>
            <a:pPr algn="l"/>
            <a:r>
              <a:rPr lang="en-US" sz="3800" b="1" dirty="0"/>
              <a:t>of Business Process</a:t>
            </a:r>
          </a:p>
          <a:p>
            <a:pPr algn="l"/>
            <a:endParaRPr lang="en-US" sz="3800" dirty="0"/>
          </a:p>
          <a:p>
            <a:pPr algn="l"/>
            <a:r>
              <a:rPr lang="en-US" sz="3800" dirty="0"/>
              <a:t>Florian </a:t>
            </a:r>
            <a:r>
              <a:rPr lang="en-US" sz="3800" dirty="0" err="1"/>
              <a:t>Büttiker</a:t>
            </a:r>
            <a:endParaRPr lang="en-US" sz="3800" dirty="0"/>
          </a:p>
          <a:p>
            <a:pPr algn="l"/>
            <a:r>
              <a:rPr lang="en-US" sz="3800" dirty="0"/>
              <a:t>Oliver </a:t>
            </a:r>
            <a:r>
              <a:rPr lang="en-US" sz="3800" dirty="0" err="1"/>
              <a:t>Freiermuth</a:t>
            </a:r>
            <a:endParaRPr lang="en-US" sz="3800" dirty="0"/>
          </a:p>
          <a:p>
            <a:pPr algn="l"/>
            <a:r>
              <a:rPr lang="de-CH" sz="3800" dirty="0"/>
              <a:t>Karimi </a:t>
            </a:r>
            <a:r>
              <a:rPr lang="de-CH" sz="3800" dirty="0" err="1"/>
              <a:t>Moahammad</a:t>
            </a:r>
            <a:r>
              <a:rPr lang="de-CH" sz="3800" dirty="0"/>
              <a:t> Ali</a:t>
            </a:r>
          </a:p>
          <a:p>
            <a:pPr algn="l"/>
            <a:r>
              <a:rPr lang="en-US" sz="3800" dirty="0"/>
              <a:t>Pasquale Biafora</a:t>
            </a:r>
          </a:p>
          <a:p>
            <a:pPr algn="r"/>
            <a:endParaRPr lang="en-US" sz="2800" dirty="0"/>
          </a:p>
        </p:txBody>
      </p:sp>
      <p:sp>
        <p:nvSpPr>
          <p:cNvPr id="13" name="Untertitel 2">
            <a:extLst>
              <a:ext uri="{FF2B5EF4-FFF2-40B4-BE49-F238E27FC236}">
                <a16:creationId xmlns:a16="http://schemas.microsoft.com/office/drawing/2014/main" id="{DF023041-55EF-4364-A66A-2C3D1302FDE5}"/>
              </a:ext>
            </a:extLst>
          </p:cNvPr>
          <p:cNvSpPr txBox="1">
            <a:spLocks/>
          </p:cNvSpPr>
          <p:nvPr/>
        </p:nvSpPr>
        <p:spPr>
          <a:xfrm>
            <a:off x="-12424" y="639460"/>
            <a:ext cx="5090984" cy="2990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CH" sz="3800" b="1" dirty="0"/>
              <a:t>Health </a:t>
            </a:r>
          </a:p>
          <a:p>
            <a:pPr algn="l"/>
            <a:r>
              <a:rPr lang="de-CH" sz="3800" b="1" dirty="0"/>
              <a:t>Insurance Application</a:t>
            </a:r>
            <a:endParaRPr lang="en-US" sz="3800" dirty="0"/>
          </a:p>
          <a:p>
            <a:pPr algn="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56468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51806D-B292-4632-9A36-5C954ACC3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 citation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E11A46-36B8-4100-9971-D89C264F1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All pictures are from: </a:t>
            </a:r>
            <a:r>
              <a:rPr lang="en-US">
                <a:hlinkClick r:id="rId3"/>
              </a:rPr>
              <a:t>https://www.pexels.com/</a:t>
            </a:r>
            <a:r>
              <a:rPr lang="en-US"/>
              <a:t> </a:t>
            </a:r>
          </a:p>
          <a:p>
            <a:r>
              <a:rPr lang="en-US"/>
              <a:t>All icons are from: </a:t>
            </a:r>
            <a:r>
              <a:rPr lang="en-US">
                <a:hlinkClick r:id="rId4"/>
              </a:rPr>
              <a:t>https://www.flaticon.com/</a:t>
            </a:r>
            <a:r>
              <a:rPr lang="en-US"/>
              <a:t> 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06850E3A-E7E3-4088-932C-EFE583B8B1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088E9750-0A3C-456F-9189-E4E0CEB67D61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785877E6-7C2B-47EA-9834-F4F5306AA961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Datumsplatzhalter 3">
            <a:extLst>
              <a:ext uri="{FF2B5EF4-FFF2-40B4-BE49-F238E27FC236}">
                <a16:creationId xmlns:a16="http://schemas.microsoft.com/office/drawing/2014/main" id="{9E531DFD-7BDC-46B4-8417-5C3EF43E5963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06-Jun-18</a:t>
            </a:fld>
            <a:endParaRPr lang="de-CH"/>
          </a:p>
        </p:txBody>
      </p:sp>
      <p:sp>
        <p:nvSpPr>
          <p:cNvPr id="17" name="Fußzeilenplatzhalter 4">
            <a:extLst>
              <a:ext uri="{FF2B5EF4-FFF2-40B4-BE49-F238E27FC236}">
                <a16:creationId xmlns:a16="http://schemas.microsoft.com/office/drawing/2014/main" id="{0C9C2650-CF98-4E74-AA18-650AFEEC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8" name="Foliennummernplatzhalter 5">
            <a:extLst>
              <a:ext uri="{FF2B5EF4-FFF2-40B4-BE49-F238E27FC236}">
                <a16:creationId xmlns:a16="http://schemas.microsoft.com/office/drawing/2014/main" id="{78478551-B35A-45AA-ACB3-1936198E8BCE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10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21469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1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2C079BC9-5CB5-4F49-9562-3B1D9D5D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73B472-AC94-4F9A-B064-5A7606F6D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AS-IS Situation</a:t>
            </a:r>
          </a:p>
          <a:p>
            <a:r>
              <a:rPr lang="en-US" sz="1800" dirty="0"/>
              <a:t>Customer Experience</a:t>
            </a:r>
          </a:p>
          <a:p>
            <a:r>
              <a:rPr lang="en-US" sz="1800" dirty="0"/>
              <a:t>Digitalized Process</a:t>
            </a:r>
          </a:p>
          <a:p>
            <a:r>
              <a:rPr lang="en-US" sz="1800" dirty="0"/>
              <a:t>Comparison</a:t>
            </a:r>
          </a:p>
          <a:p>
            <a:r>
              <a:rPr lang="en-US" sz="1800" dirty="0"/>
              <a:t>Demo</a:t>
            </a:r>
          </a:p>
          <a:p>
            <a:r>
              <a:rPr lang="en-US" sz="1800" dirty="0"/>
              <a:t>Questions</a:t>
            </a:r>
          </a:p>
        </p:txBody>
      </p:sp>
      <p:pic>
        <p:nvPicPr>
          <p:cNvPr id="2050" name="Picture 2" descr="Grayscale Photo of Person Holding Pen">
            <a:extLst>
              <a:ext uri="{FF2B5EF4-FFF2-40B4-BE49-F238E27FC236}">
                <a16:creationId xmlns:a16="http://schemas.microsoft.com/office/drawing/2014/main" id="{69E6FE86-8613-4957-ABA1-25AE910F9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572" y="165100"/>
            <a:ext cx="6276975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9A824BFD-8F1F-4C79-82BE-B96CD4057E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67305A1E-64B9-4C32-BB77-D10B3B449A7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06-Jun-18</a:t>
            </a:fld>
            <a:endParaRPr lang="de-CH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41578A4F-9FBB-4DE4-9F37-63BE728E7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27051227-ED85-42A3-9C98-EF732F94FE09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661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6C1DA5E-3BC0-40EF-9069-287DD3D42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80" y="224358"/>
            <a:ext cx="10597748" cy="66336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F134CA2-B5E8-4DAE-A772-C5C39D5B5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89" y="118484"/>
            <a:ext cx="3651467" cy="1676603"/>
          </a:xfrm>
        </p:spPr>
        <p:txBody>
          <a:bodyPr anchor="t">
            <a:normAutofit/>
          </a:bodyPr>
          <a:lstStyle/>
          <a:p>
            <a:r>
              <a:rPr lang="en-US" dirty="0"/>
              <a:t>AS-IS Situation</a:t>
            </a:r>
          </a:p>
        </p:txBody>
      </p:sp>
      <p:sp>
        <p:nvSpPr>
          <p:cNvPr id="3" name="AutoShape 2" descr="Process Model_v1-6-Health Insurance Application.jpeg">
            <a:extLst>
              <a:ext uri="{FF2B5EF4-FFF2-40B4-BE49-F238E27FC236}">
                <a16:creationId xmlns:a16="http://schemas.microsoft.com/office/drawing/2014/main" id="{FF040366-4359-4691-934E-02A7E063C0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5251622" cy="525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23" name="Datumsplatzhalter 3">
            <a:extLst>
              <a:ext uri="{FF2B5EF4-FFF2-40B4-BE49-F238E27FC236}">
                <a16:creationId xmlns:a16="http://schemas.microsoft.com/office/drawing/2014/main" id="{56D341E0-558D-44AB-BF37-49A1F2868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Datumsplatzhalter 3">
            <a:extLst>
              <a:ext uri="{FF2B5EF4-FFF2-40B4-BE49-F238E27FC236}">
                <a16:creationId xmlns:a16="http://schemas.microsoft.com/office/drawing/2014/main" id="{2A8C9172-DAFC-4D07-8E8A-CF9710705FB0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06-Jun-18</a:t>
            </a:fld>
            <a:endParaRPr lang="de-CH"/>
          </a:p>
        </p:txBody>
      </p:sp>
      <p:sp>
        <p:nvSpPr>
          <p:cNvPr id="25" name="Fußzeilenplatzhalter 4">
            <a:extLst>
              <a:ext uri="{FF2B5EF4-FFF2-40B4-BE49-F238E27FC236}">
                <a16:creationId xmlns:a16="http://schemas.microsoft.com/office/drawing/2014/main" id="{EC05F565-A6A5-4A5F-A539-48428611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6" name="Foliennummernplatzhalter 5">
            <a:extLst>
              <a:ext uri="{FF2B5EF4-FFF2-40B4-BE49-F238E27FC236}">
                <a16:creationId xmlns:a16="http://schemas.microsoft.com/office/drawing/2014/main" id="{8F30BBAB-EA2F-44AC-8DFF-033F814F95D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2601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EF8E13-3EA2-42A4-907D-727BAE07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Customer Experience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B3EE73C-AA36-41BA-BE71-269B15C1610C}"/>
              </a:ext>
            </a:extLst>
          </p:cNvPr>
          <p:cNvSpPr/>
          <p:nvPr>
            <p:extLst/>
          </p:nvPr>
        </p:nvSpPr>
        <p:spPr>
          <a:xfrm>
            <a:off x="7443535" y="3604122"/>
            <a:ext cx="2626752" cy="21988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Speed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Many mistakes (decision table is applied manually)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  <p:sp>
        <p:nvSpPr>
          <p:cNvPr id="3" name="AutoShape 2" descr="Happy free icon">
            <a:extLst>
              <a:ext uri="{FF2B5EF4-FFF2-40B4-BE49-F238E27FC236}">
                <a16:creationId xmlns:a16="http://schemas.microsoft.com/office/drawing/2014/main" id="{13D95A93-9F07-4461-A9A6-9864A925B3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C76ACBE-CD1B-4842-8CA0-157A5D628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710" y="1746421"/>
            <a:ext cx="1530179" cy="153017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5AB8EF2-FD9B-415A-9487-76D543ED3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400" y="1746600"/>
            <a:ext cx="1530000" cy="153000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DCA2E6D-891F-439B-AFFF-D62853AE5F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911" y="1746600"/>
            <a:ext cx="1530000" cy="1530000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475629FC-128B-4384-8DB2-0DEDF7347B1C}"/>
              </a:ext>
            </a:extLst>
          </p:cNvPr>
          <p:cNvSpPr/>
          <p:nvPr>
            <p:extLst/>
          </p:nvPr>
        </p:nvSpPr>
        <p:spPr>
          <a:xfrm>
            <a:off x="4170024" y="3604122"/>
            <a:ext cx="2626752" cy="21988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Only offline communication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traceability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63FE478-8AD0-4290-AB05-C72BE96BCD2A}"/>
              </a:ext>
            </a:extLst>
          </p:cNvPr>
          <p:cNvSpPr/>
          <p:nvPr>
            <p:extLst/>
          </p:nvPr>
        </p:nvSpPr>
        <p:spPr>
          <a:xfrm>
            <a:off x="896513" y="3604122"/>
            <a:ext cx="2626752" cy="21988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Individual consultancy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Personal Interaction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7704226-3C7F-4F0C-ADBA-A3EBE4A2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2FEA58E3-E6D6-4599-AD88-068ABCE1084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06-Jun-18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95608E2A-94F7-419D-BD10-7789CE94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CEC50159-2EEF-46CB-A847-E082847853B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62118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1B939B66-D5DC-4991-B406-F875531F9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0" b="7315"/>
          <a:stretch/>
        </p:blipFill>
        <p:spPr>
          <a:xfrm>
            <a:off x="376498" y="365125"/>
            <a:ext cx="10373879" cy="603044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Digitalized Process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F144A121-F8B8-4842-A881-9F8E084BE3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A1BB7E00-C0D9-4446-8FA1-12257C0A009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06-Jun-18</a:t>
            </a:fld>
            <a:endParaRPr lang="de-CH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DFBC3D5B-7217-453F-BB3D-22283A8E3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2" name="Foliennummernplatzhalter 5">
            <a:extLst>
              <a:ext uri="{FF2B5EF4-FFF2-40B4-BE49-F238E27FC236}">
                <a16:creationId xmlns:a16="http://schemas.microsoft.com/office/drawing/2014/main" id="{8ADB0024-8B84-47E8-9394-91DD983F3E38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47822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FFB00A-2AF9-43AB-9965-BA24191EF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197" y="2092326"/>
            <a:ext cx="1145667" cy="9239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DD22C33-BE40-4939-A595-F0B30298BA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302" y="239728"/>
            <a:ext cx="6502832" cy="6116621"/>
          </a:xfrm>
          <a:prstGeom prst="flowChartPunchedCard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EC9E475A-BF23-4BB1-811C-CEE2588AEB85}"/>
              </a:ext>
            </a:extLst>
          </p:cNvPr>
          <p:cNvSpPr/>
          <p:nvPr>
            <p:extLst/>
          </p:nvPr>
        </p:nvSpPr>
        <p:spPr>
          <a:xfrm>
            <a:off x="254866" y="1454857"/>
            <a:ext cx="5179436" cy="49014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Mostly automated script tasks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No media breaks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Elimination of unnecessary tasks (e.g. data check)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Online-Process (24/7)</a:t>
            </a:r>
          </a:p>
          <a:p>
            <a:endParaRPr lang="en-US" sz="2300" dirty="0">
              <a:solidFill>
                <a:schemeClr val="tx1"/>
              </a:solidFill>
            </a:endParaRPr>
          </a:p>
        </p:txBody>
      </p:sp>
      <p:sp>
        <p:nvSpPr>
          <p:cNvPr id="18" name="AutoShape 2" descr="Bildergebnis fÃ¼r google sheet">
            <a:extLst>
              <a:ext uri="{FF2B5EF4-FFF2-40B4-BE49-F238E27FC236}">
                <a16:creationId xmlns:a16="http://schemas.microsoft.com/office/drawing/2014/main" id="{355A50F5-6E27-4EA2-BE24-A5008E38EF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126" name="Picture 6" descr="Bildergebnis fÃ¼r google sheet">
            <a:extLst>
              <a:ext uri="{FF2B5EF4-FFF2-40B4-BE49-F238E27FC236}">
                <a16:creationId xmlns:a16="http://schemas.microsoft.com/office/drawing/2014/main" id="{7574A9DF-BF75-4552-B731-807E59F6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533" y="3667478"/>
            <a:ext cx="929030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Bildergebnis fÃ¼r 24 7">
            <a:extLst>
              <a:ext uri="{FF2B5EF4-FFF2-40B4-BE49-F238E27FC236}">
                <a16:creationId xmlns:a16="http://schemas.microsoft.com/office/drawing/2014/main" id="{22487A04-D03A-47A9-B0BB-372282200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26" y="3667478"/>
            <a:ext cx="1001417" cy="8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4EC79DF-E9B1-4D98-B132-E278FC3275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1279" y="3667478"/>
            <a:ext cx="1048413" cy="878400"/>
          </a:xfrm>
          <a:prstGeom prst="rect">
            <a:avLst/>
          </a:prstGeom>
        </p:spPr>
      </p:pic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42743104-5CB0-4E71-A63C-ADEA7E47EFA2}"/>
              </a:ext>
            </a:extLst>
          </p:cNvPr>
          <p:cNvCxnSpPr/>
          <p:nvPr/>
        </p:nvCxnSpPr>
        <p:spPr>
          <a:xfrm flipH="1">
            <a:off x="3644167" y="3807885"/>
            <a:ext cx="876756" cy="6667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6D657D7E-75C3-4FE8-97CC-C0741C85D626}"/>
              </a:ext>
            </a:extLst>
          </p:cNvPr>
          <p:cNvCxnSpPr>
            <a:cxnSpLocks/>
          </p:cNvCxnSpPr>
          <p:nvPr/>
        </p:nvCxnSpPr>
        <p:spPr>
          <a:xfrm>
            <a:off x="3652093" y="3786367"/>
            <a:ext cx="849579" cy="68826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>
            <a:extLst>
              <a:ext uri="{FF2B5EF4-FFF2-40B4-BE49-F238E27FC236}">
                <a16:creationId xmlns:a16="http://schemas.microsoft.com/office/drawing/2014/main" id="{DC46628D-054C-4655-B855-5FFB6FD784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0210" y="3667478"/>
            <a:ext cx="984133" cy="878400"/>
          </a:xfrm>
          <a:prstGeom prst="rect">
            <a:avLst/>
          </a:prstGeom>
        </p:spPr>
      </p:pic>
      <p:sp>
        <p:nvSpPr>
          <p:cNvPr id="40" name="Datumsplatzhalter 3">
            <a:extLst>
              <a:ext uri="{FF2B5EF4-FFF2-40B4-BE49-F238E27FC236}">
                <a16:creationId xmlns:a16="http://schemas.microsoft.com/office/drawing/2014/main" id="{DCCD498B-B8FC-4845-A45E-6C071B52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1" name="Datumsplatzhalter 3">
            <a:extLst>
              <a:ext uri="{FF2B5EF4-FFF2-40B4-BE49-F238E27FC236}">
                <a16:creationId xmlns:a16="http://schemas.microsoft.com/office/drawing/2014/main" id="{B0D91C76-A11D-415D-BA09-12CEA9C47E14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06-Jun-18</a:t>
            </a:fld>
            <a:endParaRPr lang="de-CH"/>
          </a:p>
        </p:txBody>
      </p:sp>
      <p:sp>
        <p:nvSpPr>
          <p:cNvPr id="42" name="Fußzeilenplatzhalter 4">
            <a:extLst>
              <a:ext uri="{FF2B5EF4-FFF2-40B4-BE49-F238E27FC236}">
                <a16:creationId xmlns:a16="http://schemas.microsoft.com/office/drawing/2014/main" id="{FCEA443A-EADC-436C-B3B4-52E0BD92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43" name="Foliennummernplatzhalter 5">
            <a:extLst>
              <a:ext uri="{FF2B5EF4-FFF2-40B4-BE49-F238E27FC236}">
                <a16:creationId xmlns:a16="http://schemas.microsoft.com/office/drawing/2014/main" id="{7F45653F-8C89-430D-AEF8-E7AF6B62E5B3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1079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0F038B-9A50-41C5-9F00-1A6B9FED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4A5CCC1-1FAF-446E-922F-DA442BDEA06E}"/>
              </a:ext>
            </a:extLst>
          </p:cNvPr>
          <p:cNvSpPr txBox="1"/>
          <p:nvPr/>
        </p:nvSpPr>
        <p:spPr>
          <a:xfrm rot="16200000">
            <a:off x="9315372" y="1782841"/>
            <a:ext cx="5213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Picture source: Own Illustration</a:t>
            </a:r>
          </a:p>
        </p:txBody>
      </p:sp>
      <p:pic>
        <p:nvPicPr>
          <p:cNvPr id="7170" name="Picture 2" descr="Bildergebnis fÃ¼r health insurance">
            <a:hlinkClick r:id="rId3"/>
            <a:extLst>
              <a:ext uri="{FF2B5EF4-FFF2-40B4-BE49-F238E27FC236}">
                <a16:creationId xmlns:a16="http://schemas.microsoft.com/office/drawing/2014/main" id="{414672D0-1545-428A-AEE4-684DB018E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053" y="1312605"/>
            <a:ext cx="7418471" cy="4951760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4EC57B3B-8033-4522-B82C-2935EFC50C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5E3A1937-7777-464C-9137-888277C75250}"/>
              </a:ext>
            </a:extLst>
          </p:cNvPr>
          <p:cNvSpPr txBox="1">
            <a:spLocks/>
          </p:cNvSpPr>
          <p:nvPr/>
        </p:nvSpPr>
        <p:spPr>
          <a:xfrm>
            <a:off x="11006328" y="65087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fld id="{926AF932-D1F9-4A8C-8BAC-F46EB7A41475}" type="slidenum">
              <a:rPr lang="en-US" smtClean="0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Datumsplatzhalter 3">
            <a:extLst>
              <a:ext uri="{FF2B5EF4-FFF2-40B4-BE49-F238E27FC236}">
                <a16:creationId xmlns:a16="http://schemas.microsoft.com/office/drawing/2014/main" id="{05EFFED6-6FF1-4ABC-B04D-E88F2C3F46C0}"/>
              </a:ext>
            </a:extLst>
          </p:cNvPr>
          <p:cNvSpPr txBox="1">
            <a:spLocks/>
          </p:cNvSpPr>
          <p:nvPr/>
        </p:nvSpPr>
        <p:spPr>
          <a:xfrm>
            <a:off x="8144256" y="6508750"/>
            <a:ext cx="266090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2C371AB8-AF33-449C-86F3-F0169F601DA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06-Jun-18</a:t>
            </a:fld>
            <a:endParaRPr lang="de-CH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80175266-A5CF-444B-828C-625F6C511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5B7110E6-DD4F-4CF5-9D6E-BF7075D0A0E4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24356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73FCEB7-CD02-4399-BA74-12D9191D6F7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0DF64DDC-0174-42F9-828B-39B6F7270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196" y="492573"/>
            <a:ext cx="5880796" cy="58807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1BBF9BA-5320-4A9E-BBC3-7FC6EBF6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D017F1-870F-4DFD-A5F5-AAA2D3ECBF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237" y="5789576"/>
            <a:ext cx="3657600" cy="3335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fld id="{709B2C94-4761-4ED2-B59F-B8CD7C366B66}" type="datetime1">
              <a:rPr lang="en-US" sz="1600">
                <a:solidFill>
                  <a:srgbClr val="FFFFFF"/>
                </a:solidFill>
              </a:rPr>
              <a:pPr algn="ctr">
                <a:lnSpc>
                  <a:spcPct val="90000"/>
                </a:lnSpc>
                <a:spcAft>
                  <a:spcPts val="600"/>
                </a:spcAft>
              </a:pPr>
              <a:t>06-Jun-18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C8E6AC-3FBF-4F92-A034-7E6EE249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Digitalization of Business Process| </a:t>
            </a:r>
            <a:r>
              <a:rPr lang="en-US" dirty="0" err="1">
                <a:solidFill>
                  <a:schemeClr val="bg1"/>
                </a:solidFill>
              </a:rPr>
              <a:t>Büttiker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Freiermuth</a:t>
            </a:r>
            <a:r>
              <a:rPr lang="en-US" dirty="0">
                <a:solidFill>
                  <a:schemeClr val="bg1"/>
                </a:solidFill>
              </a:rPr>
              <a:t>, Karimi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A1A02A-CD85-41CC-BC60-E5D6AC50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6AF932-D1F9-4A8C-8BAC-F46EB7A41475}" type="slidenum">
              <a:rPr lang="en-US">
                <a:solidFill>
                  <a:srgbClr val="595959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706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89AF0595-C349-4AC6-AD77-A34BE144D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your attention.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BB825A1C-D4F5-4B5B-9E3E-1FF9B4741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44256" y="65087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 smtClean="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06-Jun-18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7351A8E9-1DB2-45AE-958F-4C3D87BC3961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9B2C94-4761-4ED2-B59F-B8CD7C366B66}" type="datetime1">
              <a:rPr lang="en-US" smtClean="0"/>
              <a:pPr/>
              <a:t>06-Jun-18</a:t>
            </a:fld>
            <a:endParaRPr lang="de-CH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AC58B236-F944-4735-8E22-CE5FEBDE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3800" y="6508750"/>
            <a:ext cx="5029200" cy="365125"/>
          </a:xfrm>
        </p:spPr>
        <p:txBody>
          <a:bodyPr/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Digitalization of Business Process| </a:t>
            </a:r>
            <a:r>
              <a:rPr lang="en-US" dirty="0" err="1"/>
              <a:t>Büttiker</a:t>
            </a:r>
            <a:r>
              <a:rPr lang="en-US" dirty="0"/>
              <a:t>, </a:t>
            </a:r>
            <a:r>
              <a:rPr lang="en-US" dirty="0" err="1"/>
              <a:t>Freiermuth</a:t>
            </a:r>
            <a:r>
              <a:rPr lang="en-US" dirty="0"/>
              <a:t>, Karimi &amp; Biafora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D63AD24C-F81E-44F6-920B-E70D0F972AFB}"/>
              </a:ext>
            </a:extLst>
          </p:cNvPr>
          <p:cNvSpPr txBox="1">
            <a:spLocks/>
          </p:cNvSpPr>
          <p:nvPr/>
        </p:nvSpPr>
        <p:spPr>
          <a:xfrm>
            <a:off x="8685718" y="6508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6AF932-D1F9-4A8C-8BAC-F46EB7A41475}" type="slidenum">
              <a:rPr lang="de-CH" smtClean="0"/>
              <a:pPr/>
              <a:t>9</a:t>
            </a:fld>
            <a:endParaRPr lang="de-CH" dirty="0"/>
          </a:p>
        </p:txBody>
      </p:sp>
      <p:pic>
        <p:nvPicPr>
          <p:cNvPr id="8194" name="Picture 2" descr="Bildergebnis fÃ¼r health insurance">
            <a:extLst>
              <a:ext uri="{FF2B5EF4-FFF2-40B4-BE49-F238E27FC236}">
                <a16:creationId xmlns:a16="http://schemas.microsoft.com/office/drawing/2014/main" id="{283B9359-446B-4705-BAC3-71E32699E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14" y="384366"/>
            <a:ext cx="11758484" cy="391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586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D2254CCB744824F87EFEBF8C4ED887E" ma:contentTypeVersion="4" ma:contentTypeDescription="Ein neues Dokument erstellen." ma:contentTypeScope="" ma:versionID="9d27923f5eaeaaf5477876ff89daa518">
  <xsd:schema xmlns:xsd="http://www.w3.org/2001/XMLSchema" xmlns:xs="http://www.w3.org/2001/XMLSchema" xmlns:p="http://schemas.microsoft.com/office/2006/metadata/properties" xmlns:ns2="608e1d31-a98a-4975-929a-fec92fa04e11" xmlns:ns3="c4faaa93-df0e-4aa3-9eb5-f5bec566f0cb" targetNamespace="http://schemas.microsoft.com/office/2006/metadata/properties" ma:root="true" ma:fieldsID="a0db155234938e512905e6dbc78795f0" ns2:_="" ns3:_="">
    <xsd:import namespace="608e1d31-a98a-4975-929a-fec92fa04e11"/>
    <xsd:import namespace="c4faaa93-df0e-4aa3-9eb5-f5bec566f0cb"/>
    <xsd:element name="properties">
      <xsd:complexType>
        <xsd:sequence>
          <xsd:element name="documentManagement">
            <xsd:complexType>
              <xsd:all>
                <xsd:element ref="ns2:h0634c7ff1754dc1a2b3e316a0f76f26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8e1d31-a98a-4975-929a-fec92fa04e11" elementFormDefault="qualified">
    <xsd:import namespace="http://schemas.microsoft.com/office/2006/documentManagement/types"/>
    <xsd:import namespace="http://schemas.microsoft.com/office/infopath/2007/PartnerControls"/>
    <xsd:element name="h0634c7ff1754dc1a2b3e316a0f76f26" ma:index="9" nillable="true" ma:taxonomy="true" ma:internalName="h0634c7ff1754dc1a2b3e316a0f76f26" ma:taxonomyFieldName="Dokumententyp" ma:displayName="Dokumententyp" ma:default="" ma:fieldId="{10634c7f-f175-4dc1-a2b3-e316a0f76f26}" ma:sspId="de049ac6-cdb5-4ccd-b380-fcbce620849a" ma:termSetId="2e167bbd-440c-48c6-85d8-c607a3334d8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faaa93-df0e-4aa3-9eb5-f5bec566f0cb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iespalte &quot;Alle abfangen&quot;" ma:hidden="true" ma:list="{a0b2b447-47bb-4d0a-b214-9415eaeff963}" ma:internalName="TaxCatchAll" ma:showField="CatchAllData" ma:web="c3ed693d-8c25-4a51-b1cc-1c64ac9889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h0634c7ff1754dc1a2b3e316a0f76f26 xmlns="608e1d31-a98a-4975-929a-fec92fa04e11">
      <Terms xmlns="http://schemas.microsoft.com/office/infopath/2007/PartnerControls"/>
    </h0634c7ff1754dc1a2b3e316a0f76f26>
    <TaxCatchAll xmlns="c4faaa93-df0e-4aa3-9eb5-f5bec566f0cb"/>
  </documentManagement>
</p:properties>
</file>

<file path=customXml/itemProps1.xml><?xml version="1.0" encoding="utf-8"?>
<ds:datastoreItem xmlns:ds="http://schemas.openxmlformats.org/officeDocument/2006/customXml" ds:itemID="{C64D295F-3810-4336-90A3-3CFEE947D8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8e1d31-a98a-4975-929a-fec92fa04e11"/>
    <ds:schemaRef ds:uri="c4faaa93-df0e-4aa3-9eb5-f5bec566f0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D13BDA-403E-42E4-896C-0554A1284B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6FA611-486C-4EF7-AF13-5005B7356873}">
  <ds:schemaRefs>
    <ds:schemaRef ds:uri="608e1d31-a98a-4975-929a-fec92fa04e11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c4faaa93-df0e-4aa3-9eb5-f5bec566f0c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265</Words>
  <Application>Microsoft Office PowerPoint</Application>
  <PresentationFormat>Breitbild</PresentationFormat>
  <Paragraphs>85</Paragraphs>
  <Slides>10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Health Insurance Application</vt:lpstr>
      <vt:lpstr>Agenda</vt:lpstr>
      <vt:lpstr>AS-IS Situation</vt:lpstr>
      <vt:lpstr>Customer Experience</vt:lpstr>
      <vt:lpstr>Digitalized Process</vt:lpstr>
      <vt:lpstr>Comparison</vt:lpstr>
      <vt:lpstr>Demo</vt:lpstr>
      <vt:lpstr>Questions</vt:lpstr>
      <vt:lpstr>Thank you for your attention.</vt:lpstr>
      <vt:lpstr>Source citation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Digitalization of Business Process</dc:title>
  <dc:creator>pasquale.biafora@students.fhnw.ch</dc:creator>
  <cp:lastModifiedBy>Büttiker Florian (s)</cp:lastModifiedBy>
  <cp:revision>33</cp:revision>
  <dcterms:created xsi:type="dcterms:W3CDTF">2018-06-04T16:51:22Z</dcterms:created>
  <dcterms:modified xsi:type="dcterms:W3CDTF">2018-06-06T18:56:53Z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0x0101000D2254CCB744824F87EFEBF8C4ED887E</vt:lpwstr>
  </property>
  <property fmtid="{D5CDD505-2E9C-101B-9397-08002B2CF9AE}" pid="3" name="Dokumententyp">
    <vt:lpwstr/>
  </property>
</Properties>
</file>

<file path=docProps/thumbnail.jpeg>
</file>